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89" r:id="rId2"/>
    <p:sldId id="288" r:id="rId3"/>
    <p:sldId id="291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5" r:id="rId14"/>
    <p:sldId id="316" r:id="rId15"/>
    <p:sldId id="317" r:id="rId16"/>
    <p:sldId id="318" r:id="rId17"/>
    <p:sldId id="319" r:id="rId18"/>
    <p:sldId id="304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06/10/1444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4000" b="1" dirty="0" err="1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Basrah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College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Health Promotion Course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Fourth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Year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Students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First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Semester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2022-2023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Subjective</a:t>
            </a:r>
            <a:r>
              <a:rPr lang="en-US" sz="4400" b="1" dirty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 data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600" b="1" i="1" dirty="0">
                <a:latin typeface="Arial"/>
                <a:ea typeface="Calibri"/>
              </a:rPr>
              <a:t>Subjective</a:t>
            </a:r>
            <a:r>
              <a:rPr lang="en-US" sz="3600" b="1" dirty="0">
                <a:latin typeface="Arial"/>
                <a:ea typeface="Calibri"/>
              </a:rPr>
              <a:t> data</a:t>
            </a:r>
            <a:r>
              <a:rPr lang="en-US" sz="3600" dirty="0">
                <a:latin typeface="Arial"/>
                <a:ea typeface="Calibri"/>
              </a:rPr>
              <a:t> consist of information that is reported by the patient and family members in health history in response to direct questioning. 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31115" indent="0" algn="l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endParaRPr lang="en-US" sz="3600" dirty="0" smtClean="0">
              <a:latin typeface="Arial"/>
              <a:ea typeface="Calibri"/>
            </a:endParaRPr>
          </a:p>
          <a:p>
            <a:pPr marL="0" marR="31115" indent="0" algn="l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600" dirty="0" smtClean="0">
                <a:latin typeface="Arial"/>
                <a:ea typeface="Calibri"/>
              </a:rPr>
              <a:t>Subjective </a:t>
            </a:r>
            <a:r>
              <a:rPr lang="en-US" sz="3600" dirty="0">
                <a:latin typeface="Arial"/>
                <a:ea typeface="Calibri"/>
              </a:rPr>
              <a:t>data are usually documented in the patient own words and include information such as sensations or emotions that only the patient can describe.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3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Objective data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200" b="1" i="1" dirty="0">
                <a:latin typeface="Arial"/>
                <a:ea typeface="Calibri"/>
              </a:rPr>
              <a:t>Objective data</a:t>
            </a:r>
            <a:r>
              <a:rPr lang="en-US" sz="3200" dirty="0">
                <a:latin typeface="Arial"/>
                <a:ea typeface="Calibri"/>
              </a:rPr>
              <a:t> are those that other members of the health care team obtain through observation, physical examination, or diagnostic testing. </a:t>
            </a:r>
            <a:endParaRPr lang="en-US" sz="3200" dirty="0" smtClean="0">
              <a:latin typeface="Arial"/>
              <a:ea typeface="Calibri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endParaRPr lang="en-US" sz="2800" dirty="0">
              <a:latin typeface="Times New Roman"/>
              <a:ea typeface="Times New Roman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200" dirty="0">
                <a:latin typeface="Arial"/>
                <a:ea typeface="Calibri"/>
              </a:rPr>
              <a:t>Objective data can be seen or measured, e.g., heart rate, wound condition, and laboratory values. 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1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Arial"/>
                <a:ea typeface="Times New Roman"/>
              </a:rPr>
              <a:t>Sources of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en-US" sz="3600" b="1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600" b="1" dirty="0" smtClean="0">
                <a:latin typeface="Arial"/>
                <a:ea typeface="Times New Roman"/>
              </a:rPr>
              <a:t>- </a:t>
            </a:r>
            <a:r>
              <a:rPr lang="en-US" sz="3600" b="1" dirty="0">
                <a:latin typeface="Arial"/>
                <a:ea typeface="Times New Roman"/>
              </a:rPr>
              <a:t>Primary source</a:t>
            </a:r>
            <a:r>
              <a:rPr lang="en-US" sz="3600" b="1" dirty="0" smtClean="0">
                <a:latin typeface="Arial"/>
                <a:ea typeface="Times New Roman"/>
              </a:rPr>
              <a:t>: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3600" dirty="0" smtClean="0">
                <a:latin typeface="Arial"/>
                <a:ea typeface="Times New Roman"/>
              </a:rPr>
              <a:t>The </a:t>
            </a:r>
            <a:r>
              <a:rPr lang="en-US" sz="3600" dirty="0">
                <a:latin typeface="Arial"/>
                <a:ea typeface="Times New Roman"/>
              </a:rPr>
              <a:t>patient; is always the best source.</a:t>
            </a:r>
            <a:r>
              <a:rPr lang="en-US" sz="3600" b="1" dirty="0">
                <a:latin typeface="Arial"/>
                <a:ea typeface="Times New Roman"/>
              </a:rPr>
              <a:t> 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3600" b="1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3600" b="1" dirty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600" b="1" dirty="0" smtClean="0">
                <a:latin typeface="Arial"/>
                <a:ea typeface="Times New Roman"/>
              </a:rPr>
              <a:t>- </a:t>
            </a:r>
            <a:r>
              <a:rPr lang="en-US" sz="3600" b="1" dirty="0">
                <a:latin typeface="Arial"/>
                <a:ea typeface="Times New Roman"/>
              </a:rPr>
              <a:t>Secondary source: </a:t>
            </a:r>
            <a:endParaRPr lang="en-US" sz="3600" b="1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600" dirty="0" smtClean="0">
                <a:latin typeface="Arial"/>
                <a:ea typeface="Times New Roman"/>
              </a:rPr>
              <a:t>Everything/everybody </a:t>
            </a:r>
            <a:r>
              <a:rPr lang="en-US" sz="3600" dirty="0">
                <a:latin typeface="Arial"/>
                <a:ea typeface="Times New Roman"/>
              </a:rPr>
              <a:t>else.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622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/>
                <a:ea typeface="Times New Roman"/>
              </a:rPr>
              <a:t>Components of the Health Assessment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112568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3600" b="1" i="1" dirty="0">
                <a:latin typeface="Arial"/>
                <a:ea typeface="Times New Roman"/>
              </a:rPr>
              <a:t>1/ History 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</a:t>
            </a:r>
            <a:r>
              <a:rPr lang="en-US" sz="3200" dirty="0">
                <a:latin typeface="Arial"/>
                <a:ea typeface="Times New Roman"/>
              </a:rPr>
              <a:t> Demographic </a:t>
            </a:r>
            <a:r>
              <a:rPr lang="en-US" sz="3200" dirty="0" smtClean="0">
                <a:latin typeface="Arial"/>
                <a:ea typeface="Times New Roman"/>
              </a:rPr>
              <a:t>data.       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</a:t>
            </a:r>
            <a:r>
              <a:rPr lang="en-US" sz="3200" dirty="0">
                <a:latin typeface="Arial"/>
                <a:ea typeface="Times New Roman"/>
              </a:rPr>
              <a:t> CC: chief </a:t>
            </a:r>
            <a:r>
              <a:rPr lang="en-US" sz="3200" dirty="0" smtClean="0">
                <a:latin typeface="Arial"/>
                <a:ea typeface="Times New Roman"/>
              </a:rPr>
              <a:t>complaint.        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</a:t>
            </a:r>
            <a:r>
              <a:rPr lang="en-US" sz="3200" dirty="0">
                <a:latin typeface="Arial"/>
                <a:ea typeface="Times New Roman"/>
              </a:rPr>
              <a:t> HPI: history of present </a:t>
            </a:r>
            <a:r>
              <a:rPr lang="en-US" sz="3200" dirty="0" smtClean="0">
                <a:latin typeface="Arial"/>
                <a:ea typeface="Times New Roman"/>
              </a:rPr>
              <a:t>illness.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</a:t>
            </a:r>
            <a:r>
              <a:rPr lang="en-US" sz="3200" dirty="0">
                <a:latin typeface="Arial"/>
                <a:ea typeface="Times New Roman"/>
              </a:rPr>
              <a:t> ROS: review of systems.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 </a:t>
            </a:r>
            <a:r>
              <a:rPr lang="en-US" sz="3200" dirty="0">
                <a:latin typeface="Arial"/>
                <a:ea typeface="Times New Roman"/>
              </a:rPr>
              <a:t>PMH: past medical history.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 </a:t>
            </a:r>
            <a:r>
              <a:rPr lang="en-US" sz="3200" dirty="0">
                <a:latin typeface="Arial"/>
                <a:ea typeface="Times New Roman"/>
              </a:rPr>
              <a:t>Past medical history.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</a:t>
            </a:r>
            <a:r>
              <a:rPr lang="en-US" sz="3200" dirty="0">
                <a:latin typeface="Arial"/>
                <a:ea typeface="Times New Roman"/>
              </a:rPr>
              <a:t> FMH: family history.        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Times New Roman"/>
              </a:rPr>
              <a:t>- </a:t>
            </a:r>
            <a:r>
              <a:rPr lang="en-US" sz="3200" dirty="0">
                <a:latin typeface="Arial"/>
                <a:ea typeface="Times New Roman"/>
              </a:rPr>
              <a:t>Drug history</a:t>
            </a:r>
            <a:r>
              <a:rPr lang="en-US" sz="3200" dirty="0">
                <a:latin typeface="Arial"/>
                <a:ea typeface="Calibri"/>
              </a:rPr>
              <a:t>.   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latin typeface="Arial"/>
                <a:ea typeface="Calibri"/>
              </a:rPr>
              <a:t>-</a:t>
            </a:r>
            <a:r>
              <a:rPr lang="en-US" sz="3200" dirty="0">
                <a:latin typeface="Arial"/>
                <a:ea typeface="Calibri"/>
              </a:rPr>
              <a:t> </a:t>
            </a:r>
            <a:r>
              <a:rPr lang="en-US" sz="3200" dirty="0" err="1">
                <a:latin typeface="Arial"/>
                <a:ea typeface="Calibri"/>
              </a:rPr>
              <a:t>Gynaecological</a:t>
            </a:r>
            <a:r>
              <a:rPr lang="en-US" sz="3200" dirty="0">
                <a:latin typeface="Arial"/>
                <a:ea typeface="Calibri"/>
              </a:rPr>
              <a:t> history for female patient.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93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/>
                <a:ea typeface="Times New Roman"/>
              </a:rPr>
              <a:t>Components of the Health Assessment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4000" b="1" i="1" dirty="0">
                <a:latin typeface="Arial"/>
                <a:ea typeface="Times New Roman"/>
              </a:rPr>
              <a:t>2/ Examination</a:t>
            </a:r>
            <a:endParaRPr lang="en-US" sz="36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b="1" i="1" dirty="0">
                <a:latin typeface="Arial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31115" indent="0" algn="l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600" b="1" u="sng" dirty="0">
                <a:solidFill>
                  <a:srgbClr val="FF0000"/>
                </a:solidFill>
                <a:latin typeface="Arial"/>
                <a:ea typeface="Times New Roman"/>
              </a:rPr>
              <a:t>A/  </a:t>
            </a:r>
            <a:r>
              <a:rPr lang="en-US" sz="3600" b="1" u="sng" dirty="0">
                <a:solidFill>
                  <a:srgbClr val="FF0000"/>
                </a:solidFill>
                <a:latin typeface="Arial"/>
                <a:ea typeface="Calibri"/>
              </a:rPr>
              <a:t>General examination</a:t>
            </a:r>
            <a:endParaRPr lang="en-US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31115" indent="0" algn="l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ar-IQ" sz="2800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3600" dirty="0">
                <a:latin typeface="Arial"/>
                <a:ea typeface="Calibri"/>
              </a:rPr>
              <a:t>- Examination of the exposed parts of the body (head, neck, hands and feet) and examination of the vitals (</a:t>
            </a:r>
            <a:r>
              <a:rPr lang="en-US" sz="3600" dirty="0" err="1">
                <a:latin typeface="Arial"/>
                <a:ea typeface="Calibri"/>
              </a:rPr>
              <a:t>Bp</a:t>
            </a:r>
            <a:r>
              <a:rPr lang="en-US" sz="3600" dirty="0">
                <a:latin typeface="Arial"/>
                <a:ea typeface="Calibri"/>
              </a:rPr>
              <a:t>, pulse rate, respiratory rate and the body temperature).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3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-General inspection: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i="1" dirty="0" smtClean="0">
                <a:latin typeface="Arial"/>
                <a:ea typeface="Calibri"/>
              </a:rPr>
              <a:t>- Age 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i="1" dirty="0" smtClean="0">
                <a:latin typeface="Arial"/>
                <a:ea typeface="Calibri"/>
              </a:rPr>
              <a:t>- Built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i="1" dirty="0" smtClean="0">
                <a:latin typeface="Arial"/>
                <a:ea typeface="Calibri"/>
              </a:rPr>
              <a:t>- Position </a:t>
            </a:r>
            <a:r>
              <a:rPr lang="en-US" sz="2800" i="1" dirty="0">
                <a:latin typeface="Arial"/>
                <a:ea typeface="Calibri"/>
              </a:rPr>
              <a:t>in bed </a:t>
            </a:r>
            <a:endParaRPr lang="en-US" sz="2800" i="1" dirty="0" smtClean="0">
              <a:latin typeface="Arial"/>
              <a:ea typeface="Calibri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i="1" dirty="0" smtClean="0">
                <a:latin typeface="Arial"/>
                <a:ea typeface="Calibri"/>
              </a:rPr>
              <a:t>- </a:t>
            </a:r>
            <a:r>
              <a:rPr lang="en-US" sz="2800" i="1" dirty="0">
                <a:latin typeface="Arial"/>
                <a:ea typeface="Calibri"/>
              </a:rPr>
              <a:t>Expression </a:t>
            </a:r>
            <a:r>
              <a:rPr lang="en-US" sz="2800" i="1" dirty="0" smtClean="0">
                <a:latin typeface="Arial"/>
                <a:ea typeface="Calibri"/>
              </a:rPr>
              <a:t>                                                                    </a:t>
            </a:r>
            <a:r>
              <a:rPr lang="en-US" sz="2800" b="1" i="1" dirty="0" smtClean="0">
                <a:latin typeface="Arial"/>
                <a:ea typeface="Calibri"/>
              </a:rPr>
              <a:t>- </a:t>
            </a:r>
            <a:r>
              <a:rPr lang="en-US" sz="2800" b="1" i="1" dirty="0">
                <a:latin typeface="Arial"/>
                <a:ea typeface="Calibri"/>
              </a:rPr>
              <a:t>Jaundice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                                            - </a:t>
            </a:r>
            <a:r>
              <a:rPr lang="en-US" sz="2800" b="1" i="1" dirty="0">
                <a:latin typeface="Arial"/>
                <a:ea typeface="Calibri"/>
              </a:rPr>
              <a:t>Pallor           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                                 - </a:t>
            </a:r>
            <a:r>
              <a:rPr lang="en-US" sz="2800" b="1" i="1" dirty="0">
                <a:latin typeface="Arial"/>
                <a:ea typeface="Calibri"/>
              </a:rPr>
              <a:t>Cyanosis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                                      - </a:t>
            </a:r>
            <a:r>
              <a:rPr lang="en-US" sz="2800" b="1" i="1" dirty="0">
                <a:latin typeface="Arial"/>
                <a:ea typeface="Calibri"/>
              </a:rPr>
              <a:t>Clubbing of fingers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                      - </a:t>
            </a:r>
            <a:r>
              <a:rPr lang="en-US" sz="2800" b="1" i="1" dirty="0">
                <a:latin typeface="Arial"/>
                <a:ea typeface="Calibri"/>
              </a:rPr>
              <a:t>Leg Oedema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                                 - </a:t>
            </a:r>
            <a:r>
              <a:rPr lang="en-US" sz="2800" b="1" i="1" dirty="0">
                <a:latin typeface="Arial"/>
                <a:ea typeface="Calibri"/>
              </a:rPr>
              <a:t>Cervical lymphadenopathy                  </a:t>
            </a:r>
            <a:r>
              <a:rPr lang="en-US" sz="2800" b="1" i="1" dirty="0" smtClean="0">
                <a:latin typeface="Arial"/>
                <a:ea typeface="Calibri"/>
              </a:rPr>
              <a:t>                       </a:t>
            </a:r>
            <a:r>
              <a:rPr lang="en-US" sz="2800" b="1" i="1" dirty="0">
                <a:latin typeface="Arial"/>
                <a:ea typeface="Calibri"/>
              </a:rPr>
              <a:t>- Examination of the head and neck </a:t>
            </a:r>
            <a:r>
              <a:rPr lang="en-US" sz="2800" b="1" i="1" dirty="0" smtClean="0">
                <a:latin typeface="Arial"/>
                <a:ea typeface="Calibri"/>
              </a:rPr>
              <a:t>                             - </a:t>
            </a:r>
            <a:r>
              <a:rPr lang="en-US" sz="2800" b="1" i="1" dirty="0">
                <a:latin typeface="Arial"/>
                <a:ea typeface="Calibri"/>
              </a:rPr>
              <a:t>Examination of the hands and feet              </a:t>
            </a:r>
            <a:r>
              <a:rPr lang="en-US" sz="2800" b="1" i="1" dirty="0" smtClean="0">
                <a:latin typeface="Arial"/>
                <a:ea typeface="Calibri"/>
              </a:rPr>
              <a:t>              - Vital </a:t>
            </a:r>
            <a:r>
              <a:rPr lang="en-US" sz="2800" b="1" i="1" dirty="0">
                <a:latin typeface="Arial"/>
                <a:ea typeface="Calibri"/>
              </a:rPr>
              <a:t>signs : Pulse, Temperature, Respiratory rate and Blood pressure.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60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1115" lvl="0" rtl="0">
              <a:spcBef>
                <a:spcPts val="100"/>
              </a:spcBef>
              <a:spcAft>
                <a:spcPts val="100"/>
              </a:spcAft>
              <a:tabLst>
                <a:tab pos="180340" algn="r"/>
              </a:tabLst>
            </a:pPr>
            <a:r>
              <a:rPr lang="en-US" sz="3600" b="1" u="sng" dirty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B/ Systematic </a:t>
            </a:r>
            <a:r>
              <a:rPr lang="en-US" sz="3600" b="1" u="sng" dirty="0" smtClean="0">
                <a:solidFill>
                  <a:srgbClr val="FF0000"/>
                </a:solidFill>
                <a:latin typeface="Arial"/>
                <a:ea typeface="Calibri"/>
                <a:cs typeface="+mn-cs"/>
              </a:rPr>
              <a:t>examination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en-US" sz="2800" dirty="0" smtClean="0">
              <a:latin typeface="Arial"/>
              <a:ea typeface="Times New Roman"/>
              <a:cs typeface="Arial"/>
              <a:sym typeface="Symbol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4000" dirty="0" smtClean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4000" dirty="0" smtClean="0">
                <a:latin typeface="Arial"/>
                <a:ea typeface="Times New Roman"/>
              </a:rPr>
              <a:t> Inspection</a:t>
            </a:r>
            <a:r>
              <a:rPr lang="en-US" sz="4000" dirty="0">
                <a:latin typeface="Arial"/>
                <a:ea typeface="Times New Roman"/>
              </a:rPr>
              <a:t>. </a:t>
            </a:r>
            <a:endParaRPr lang="en-US" sz="40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4000" dirty="0" smtClean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4000" dirty="0" smtClean="0">
                <a:latin typeface="Arial"/>
                <a:ea typeface="Times New Roman"/>
              </a:rPr>
              <a:t> Palpation</a:t>
            </a:r>
            <a:r>
              <a:rPr lang="en-US" sz="4000" dirty="0">
                <a:latin typeface="Arial"/>
                <a:ea typeface="Times New Roman"/>
              </a:rPr>
              <a:t>. </a:t>
            </a:r>
            <a:endParaRPr lang="en-US" sz="40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4000" dirty="0" smtClean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4000" dirty="0" smtClean="0">
                <a:latin typeface="Arial"/>
                <a:ea typeface="Times New Roman"/>
              </a:rPr>
              <a:t> Percussion</a:t>
            </a:r>
            <a:r>
              <a:rPr lang="en-US" sz="4000" dirty="0">
                <a:latin typeface="Arial"/>
                <a:ea typeface="Times New Roman"/>
              </a:rPr>
              <a:t>. </a:t>
            </a:r>
            <a:endParaRPr lang="en-US" sz="40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4000" dirty="0" smtClean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4000" dirty="0" smtClean="0">
                <a:latin typeface="Arial"/>
                <a:ea typeface="Times New Roman"/>
              </a:rPr>
              <a:t> </a:t>
            </a:r>
            <a:r>
              <a:rPr lang="en-US" sz="4000" dirty="0">
                <a:latin typeface="Arial"/>
                <a:ea typeface="Times New Roman"/>
              </a:rPr>
              <a:t>Auscultation.</a:t>
            </a:r>
            <a:endParaRPr lang="en-US" sz="3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12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dirty="0" smtClean="0">
                <a:latin typeface="Arial" pitchFamily="34" charset="0"/>
                <a:ea typeface="Calibri"/>
                <a:cs typeface="Arial" pitchFamily="34" charset="0"/>
              </a:rPr>
              <a:t>Q1/ What are the difference between Subjective data and </a:t>
            </a:r>
            <a:r>
              <a:rPr lang="en-US" sz="3200" dirty="0">
                <a:latin typeface="Arial" pitchFamily="34" charset="0"/>
                <a:ea typeface="Calibri"/>
                <a:cs typeface="Arial" pitchFamily="34" charset="0"/>
              </a:rPr>
              <a:t>Objective </a:t>
            </a:r>
            <a:r>
              <a:rPr lang="en-US" sz="3200" dirty="0" smtClean="0">
                <a:latin typeface="Arial" pitchFamily="34" charset="0"/>
                <a:ea typeface="Calibri"/>
                <a:cs typeface="Arial" pitchFamily="34" charset="0"/>
              </a:rPr>
              <a:t>data?</a:t>
            </a:r>
          </a:p>
          <a:p>
            <a:pPr marL="0" marR="31115" indent="0" algn="ctr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endParaRPr lang="en-US" sz="32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Q2/ Enumerate : 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1/ types of data?                                                                         2/ Sources of data?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endParaRPr lang="en-US" sz="3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Q3/ Define :</a:t>
            </a:r>
            <a:r>
              <a:rPr lang="en-US" sz="32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en-US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dirty="0" smtClean="0">
                <a:latin typeface="Arial" pitchFamily="34" charset="0"/>
                <a:ea typeface="Calibri"/>
                <a:cs typeface="Arial" pitchFamily="34" charset="0"/>
              </a:rPr>
              <a:t>1/ C</a:t>
            </a: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hief </a:t>
            </a:r>
            <a:r>
              <a:rPr lang="en-US" sz="3200" dirty="0">
                <a:latin typeface="Arial" pitchFamily="34" charset="0"/>
                <a:ea typeface="Times New Roman"/>
                <a:cs typeface="Arial" pitchFamily="34" charset="0"/>
              </a:rPr>
              <a:t>complaint. </a:t>
            </a: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2/</a:t>
            </a:r>
            <a:r>
              <a:rPr lang="en-US" sz="3200" dirty="0" smtClean="0">
                <a:latin typeface="Arial" pitchFamily="34" charset="0"/>
                <a:ea typeface="Calibri"/>
                <a:cs typeface="Arial" pitchFamily="34" charset="0"/>
              </a:rPr>
              <a:t>Jaundice.                                                 3/ Pallor.                4/Cyanosis.</a:t>
            </a:r>
            <a:r>
              <a:rPr lang="en-US" sz="3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</a:t>
            </a:r>
            <a:endParaRPr lang="en-US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 no.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6000" b="1" i="1" dirty="0">
                <a:solidFill>
                  <a:srgbClr val="FF0000"/>
                </a:solidFill>
                <a:latin typeface="Arial"/>
                <a:ea typeface="Times New Roman"/>
              </a:rPr>
              <a:t>Nursing </a:t>
            </a:r>
            <a:r>
              <a:rPr lang="en-US" sz="6000" b="1" i="1" dirty="0" smtClean="0">
                <a:solidFill>
                  <a:srgbClr val="FF0000"/>
                </a:solidFill>
                <a:latin typeface="Arial"/>
                <a:ea typeface="Times New Roman"/>
              </a:rPr>
              <a:t>Process</a:t>
            </a:r>
            <a:endParaRPr lang="en-US" sz="5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Lecturer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Firas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MBChB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-ABMS-FM)</a:t>
            </a:r>
          </a:p>
          <a:p>
            <a:pPr marL="0" indent="0" algn="ctr" rtl="0">
              <a:buNone/>
            </a:pP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objective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39757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b="1" i="1" dirty="0" smtClean="0">
                <a:latin typeface="+mj-lt"/>
                <a:ea typeface="+mj-ea"/>
                <a:cs typeface="+mj-cs"/>
              </a:rPr>
              <a:t>- Benefits </a:t>
            </a:r>
            <a:r>
              <a:rPr lang="en-US" sz="4000" b="1" i="1" dirty="0">
                <a:latin typeface="+mj-lt"/>
                <a:ea typeface="+mj-ea"/>
                <a:cs typeface="+mj-cs"/>
              </a:rPr>
              <a:t>of Nursing Process </a:t>
            </a:r>
            <a:endParaRPr lang="en-US" sz="4000" b="1" i="1" dirty="0" smtClean="0">
              <a:latin typeface="+mj-lt"/>
              <a:ea typeface="Times New Roman"/>
              <a:cs typeface="+mj-cs"/>
            </a:endParaRPr>
          </a:p>
          <a:p>
            <a:pPr marL="0" indent="0" algn="l">
              <a:buNone/>
            </a:pPr>
            <a:r>
              <a:rPr lang="en-US" sz="4000" b="1" i="1" dirty="0" smtClean="0">
                <a:latin typeface="+mj-lt"/>
                <a:ea typeface="+mj-ea"/>
                <a:cs typeface="+mj-cs"/>
              </a:rPr>
              <a:t>- Characteristics </a:t>
            </a:r>
            <a:r>
              <a:rPr lang="en-US" sz="4000" b="1" i="1" dirty="0">
                <a:latin typeface="+mj-lt"/>
                <a:ea typeface="+mj-ea"/>
                <a:cs typeface="+mj-cs"/>
              </a:rPr>
              <a:t>of the Nursing Process</a:t>
            </a:r>
            <a:endParaRPr lang="en-US" sz="4000" b="1" i="1" dirty="0">
              <a:latin typeface="+mj-lt"/>
              <a:ea typeface="Times New Roman"/>
              <a:cs typeface="+mj-cs"/>
            </a:endParaRPr>
          </a:p>
          <a:p>
            <a:pPr marL="0" indent="0" algn="l">
              <a:buNone/>
            </a:pPr>
            <a:r>
              <a:rPr lang="en-US" sz="4000" b="1" i="1" dirty="0" smtClean="0">
                <a:latin typeface="+mj-lt"/>
                <a:ea typeface="+mj-ea"/>
                <a:cs typeface="+mj-cs"/>
              </a:rPr>
              <a:t>- The </a:t>
            </a:r>
            <a:r>
              <a:rPr lang="en-US" sz="4000" b="1" i="1" dirty="0">
                <a:latin typeface="+mj-lt"/>
                <a:ea typeface="+mj-ea"/>
                <a:cs typeface="+mj-cs"/>
              </a:rPr>
              <a:t>Steps of the Nursing Process</a:t>
            </a:r>
            <a:endParaRPr lang="en-US" sz="4000" b="1" i="1" dirty="0" smtClean="0">
              <a:latin typeface="+mj-lt"/>
              <a:ea typeface="Times New Roman"/>
              <a:cs typeface="+mj-cs"/>
            </a:endParaRPr>
          </a:p>
          <a:p>
            <a:pPr marL="0" indent="0" algn="l">
              <a:buNone/>
            </a:pPr>
            <a:r>
              <a:rPr lang="en-US" sz="4000" b="1" i="1" dirty="0" smtClean="0">
                <a:latin typeface="+mj-lt"/>
                <a:ea typeface="Times New Roman"/>
                <a:cs typeface="+mj-cs"/>
              </a:rPr>
              <a:t>- Components </a:t>
            </a:r>
            <a:r>
              <a:rPr lang="en-US" sz="4000" b="1" i="1" dirty="0">
                <a:latin typeface="+mj-lt"/>
                <a:ea typeface="Times New Roman"/>
                <a:cs typeface="+mj-cs"/>
              </a:rPr>
              <a:t>of the Health Assessment</a:t>
            </a:r>
            <a:endParaRPr lang="en-US" sz="4000" b="1" i="1" dirty="0" smtClean="0">
              <a:latin typeface="+mj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Nursing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4000" dirty="0" smtClean="0">
                <a:latin typeface="Arial"/>
                <a:ea typeface="Times New Roman"/>
              </a:rPr>
              <a:t> </a:t>
            </a:r>
            <a:r>
              <a:rPr lang="en-US" sz="4000" dirty="0">
                <a:latin typeface="Arial"/>
                <a:ea typeface="Times New Roman"/>
              </a:rPr>
              <a:t>The American Nurses’ Association </a:t>
            </a:r>
            <a:r>
              <a:rPr lang="en-US" sz="4000" dirty="0" smtClean="0">
                <a:latin typeface="Arial"/>
                <a:ea typeface="Times New Roman"/>
              </a:rPr>
              <a:t>(</a:t>
            </a:r>
            <a:r>
              <a:rPr lang="en-US" sz="4000" dirty="0">
                <a:latin typeface="Arial"/>
                <a:ea typeface="Times New Roman"/>
              </a:rPr>
              <a:t>ANA) </a:t>
            </a:r>
            <a:r>
              <a:rPr lang="en-US" sz="4000" i="1" dirty="0">
                <a:solidFill>
                  <a:srgbClr val="FF0000"/>
                </a:solidFill>
                <a:latin typeface="Arial"/>
                <a:ea typeface="Times New Roman"/>
              </a:rPr>
              <a:t>defined nursing </a:t>
            </a:r>
            <a:r>
              <a:rPr lang="en-US" sz="4000" dirty="0">
                <a:latin typeface="Arial"/>
                <a:ea typeface="Times New Roman"/>
              </a:rPr>
              <a:t>as:</a:t>
            </a:r>
            <a:endParaRPr lang="en-US" sz="36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40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4000" b="1" dirty="0" smtClean="0">
                <a:latin typeface="Arial"/>
                <a:ea typeface="Times New Roman"/>
              </a:rPr>
              <a:t> </a:t>
            </a:r>
            <a:r>
              <a:rPr lang="en-US" sz="4000" b="1" dirty="0">
                <a:latin typeface="Arial"/>
                <a:ea typeface="Times New Roman"/>
              </a:rPr>
              <a:t>"The diagnosis and treatment of human responses to actual or potential health problems".</a:t>
            </a:r>
            <a:endParaRPr lang="en-US" sz="36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912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Benefits of Nursing Process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en-US" sz="3200" dirty="0" smtClean="0">
              <a:latin typeface="Arial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 </a:t>
            </a:r>
            <a:r>
              <a:rPr lang="en-US" sz="3200" dirty="0">
                <a:latin typeface="Arial"/>
                <a:ea typeface="Times New Roman"/>
              </a:rPr>
              <a:t>Provides an orderly &amp; systematic method for planning &amp; providing care.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 </a:t>
            </a:r>
            <a:r>
              <a:rPr lang="en-US" sz="3200" dirty="0">
                <a:latin typeface="Arial"/>
                <a:ea typeface="Times New Roman"/>
              </a:rPr>
              <a:t>Enhances nursing efficiency by standardizing nursing practice.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 </a:t>
            </a:r>
            <a:r>
              <a:rPr lang="en-US" sz="3200" dirty="0">
                <a:latin typeface="Arial"/>
                <a:ea typeface="Times New Roman"/>
              </a:rPr>
              <a:t>Facilitates documentation of care.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4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 </a:t>
            </a:r>
            <a:r>
              <a:rPr lang="en-US" sz="3200" dirty="0">
                <a:latin typeface="Arial"/>
                <a:ea typeface="Times New Roman"/>
              </a:rPr>
              <a:t>Provides a unity of language for the nursing.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5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 </a:t>
            </a:r>
            <a:r>
              <a:rPr lang="en-US" sz="3200" dirty="0">
                <a:latin typeface="Arial"/>
                <a:ea typeface="Times New Roman"/>
              </a:rPr>
              <a:t>Economical.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6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.</a:t>
            </a:r>
            <a:r>
              <a:rPr lang="en-US" sz="3200" dirty="0">
                <a:latin typeface="Arial"/>
                <a:ea typeface="Times New Roman"/>
              </a:rPr>
              <a:t> Increases care quality.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603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Characteristics of the Nursing Process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1/ </a:t>
            </a:r>
            <a:r>
              <a:rPr lang="en-US" sz="3200" dirty="0">
                <a:latin typeface="Arial"/>
                <a:ea typeface="Times New Roman"/>
              </a:rPr>
              <a:t>Within the legal of nursing.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2/ </a:t>
            </a:r>
            <a:r>
              <a:rPr lang="en-US" sz="3200" dirty="0">
                <a:latin typeface="Arial"/>
                <a:ea typeface="Times New Roman"/>
              </a:rPr>
              <a:t>Based on knowledge.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3/ </a:t>
            </a:r>
            <a:r>
              <a:rPr lang="en-US" sz="3200" dirty="0">
                <a:latin typeface="Arial"/>
                <a:ea typeface="Times New Roman"/>
              </a:rPr>
              <a:t>Planned-organized and systematic.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4/ </a:t>
            </a:r>
            <a:r>
              <a:rPr lang="en-US" sz="3200" dirty="0">
                <a:latin typeface="Arial"/>
                <a:ea typeface="Times New Roman"/>
              </a:rPr>
              <a:t>Client centered.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Times New Roman"/>
              </a:rPr>
              <a:t>5/ </a:t>
            </a:r>
            <a:r>
              <a:rPr lang="en-US" sz="3200" dirty="0">
                <a:latin typeface="Arial"/>
                <a:ea typeface="Times New Roman"/>
              </a:rPr>
              <a:t>Goal directed.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207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The Steps of the Nursing Process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dirty="0">
                <a:latin typeface="Arial"/>
                <a:ea typeface="Times New Roman"/>
              </a:rPr>
              <a:t>Steps of Nursing Process are cyclic, overlapping and interrelated: 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1</a:t>
            </a:r>
            <a:r>
              <a:rPr lang="en-US" sz="3200" dirty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3200" dirty="0">
                <a:latin typeface="Arial"/>
                <a:ea typeface="Times New Roman"/>
              </a:rPr>
              <a:t> </a:t>
            </a:r>
            <a:r>
              <a:rPr lang="en-US" sz="3200" dirty="0" smtClean="0">
                <a:latin typeface="Arial"/>
                <a:ea typeface="Times New Roman"/>
              </a:rPr>
              <a:t> Assess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2</a:t>
            </a:r>
            <a:r>
              <a:rPr lang="en-US" sz="3200" dirty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3200" dirty="0">
                <a:latin typeface="Arial"/>
                <a:ea typeface="Times New Roman"/>
              </a:rPr>
              <a:t> </a:t>
            </a:r>
            <a:r>
              <a:rPr lang="en-US" sz="3200" dirty="0" smtClean="0">
                <a:latin typeface="Arial"/>
                <a:ea typeface="Times New Roman"/>
              </a:rPr>
              <a:t> Diagnose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3</a:t>
            </a:r>
            <a:r>
              <a:rPr lang="en-US" sz="3200" dirty="0" smtClean="0">
                <a:latin typeface="Arial"/>
                <a:ea typeface="Times New Roman"/>
                <a:cs typeface="Arial"/>
                <a:sym typeface="Symbol"/>
              </a:rPr>
              <a:t> </a:t>
            </a:r>
            <a:r>
              <a:rPr lang="en-US" sz="3200" dirty="0" smtClean="0">
                <a:latin typeface="Arial"/>
                <a:ea typeface="Times New Roman"/>
              </a:rPr>
              <a:t> </a:t>
            </a:r>
            <a:r>
              <a:rPr lang="en-US" sz="3200" dirty="0">
                <a:latin typeface="Arial"/>
                <a:ea typeface="Times New Roman"/>
              </a:rPr>
              <a:t>Planning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4</a:t>
            </a:r>
            <a:r>
              <a:rPr lang="en-US" sz="3200" dirty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3200" dirty="0">
                <a:latin typeface="Arial"/>
                <a:ea typeface="Times New Roman"/>
              </a:rPr>
              <a:t> </a:t>
            </a:r>
            <a:r>
              <a:rPr lang="en-US" sz="3200" dirty="0" smtClean="0">
                <a:latin typeface="Arial"/>
                <a:ea typeface="Times New Roman"/>
              </a:rPr>
              <a:t> Implementation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200" dirty="0">
                <a:latin typeface="Arial"/>
                <a:ea typeface="Times New Roman"/>
              </a:rPr>
              <a:t>5</a:t>
            </a:r>
            <a:r>
              <a:rPr lang="en-US" sz="3200" dirty="0">
                <a:latin typeface="Arial"/>
                <a:ea typeface="Times New Roman"/>
                <a:cs typeface="Arial"/>
                <a:sym typeface="Symbol"/>
              </a:rPr>
              <a:t></a:t>
            </a:r>
            <a:r>
              <a:rPr lang="en-US" sz="3200" dirty="0">
                <a:latin typeface="Arial"/>
                <a:ea typeface="Times New Roman"/>
              </a:rPr>
              <a:t> </a:t>
            </a:r>
            <a:r>
              <a:rPr lang="en-US" sz="3200" dirty="0" smtClean="0">
                <a:latin typeface="Arial"/>
                <a:ea typeface="Times New Roman"/>
              </a:rPr>
              <a:t> Evaluation</a:t>
            </a:r>
            <a:r>
              <a:rPr lang="en-US" sz="3200" dirty="0">
                <a:latin typeface="Arial"/>
                <a:ea typeface="Times New Roman"/>
              </a:rPr>
              <a:t>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9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pPr algn="ctr"/>
            <a:r>
              <a:rPr lang="en-US" sz="4800" b="1" i="1" dirty="0">
                <a:solidFill>
                  <a:srgbClr val="FF0000"/>
                </a:solidFill>
                <a:latin typeface="Arial"/>
                <a:ea typeface="Times New Roman"/>
              </a:rPr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67808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b="1" dirty="0" smtClean="0">
                <a:latin typeface="Arial"/>
                <a:ea typeface="Times New Roman"/>
              </a:rPr>
              <a:t>Is </a:t>
            </a:r>
            <a:r>
              <a:rPr lang="en-US" sz="2800" b="1" dirty="0">
                <a:latin typeface="Arial"/>
                <a:ea typeface="Times New Roman"/>
              </a:rPr>
              <a:t>the most critical step. 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- Answers the questions</a:t>
            </a:r>
            <a:r>
              <a:rPr lang="en-US" sz="2800" dirty="0" smtClean="0">
                <a:latin typeface="Arial"/>
                <a:ea typeface="Times New Roman"/>
              </a:rPr>
              <a:t>:                                                                                                                         What </a:t>
            </a:r>
            <a:r>
              <a:rPr lang="en-US" sz="2800" dirty="0">
                <a:latin typeface="Arial"/>
                <a:ea typeface="Times New Roman"/>
              </a:rPr>
              <a:t>is happening?  </a:t>
            </a:r>
            <a:r>
              <a:rPr lang="en-US" sz="2800" b="1" dirty="0">
                <a:latin typeface="Arial"/>
                <a:ea typeface="Times New Roman"/>
              </a:rPr>
              <a:t>(actual problem</a:t>
            </a:r>
            <a:r>
              <a:rPr lang="en-US" sz="2800" b="1" dirty="0" smtClean="0">
                <a:latin typeface="Arial"/>
                <a:ea typeface="Times New Roman"/>
              </a:rPr>
              <a:t>).             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                                        </a:t>
            </a:r>
            <a:r>
              <a:rPr lang="en-US" sz="2800" dirty="0" smtClean="0">
                <a:latin typeface="Arial"/>
                <a:ea typeface="Times New Roman"/>
              </a:rPr>
              <a:t>                                        </a:t>
            </a:r>
            <a:r>
              <a:rPr lang="en-US" sz="2800" dirty="0">
                <a:latin typeface="Arial"/>
                <a:ea typeface="Times New Roman"/>
              </a:rPr>
              <a:t>What could happen? </a:t>
            </a:r>
            <a:r>
              <a:rPr lang="en-US" sz="2800" b="1" dirty="0">
                <a:latin typeface="Arial"/>
                <a:ea typeface="Times New Roman"/>
              </a:rPr>
              <a:t>(potential problem).</a:t>
            </a:r>
            <a:endParaRPr lang="en-US" sz="2400" b="1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ar-IQ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- Involves collecting, organizing, and analyzing information/data about the patient.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8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"/>
                <a:ea typeface="Times New Roman"/>
              </a:rPr>
              <a:t>Data collection &amp; Data </a:t>
            </a:r>
            <a:r>
              <a:rPr lang="en-US" sz="4000" b="1" dirty="0">
                <a:solidFill>
                  <a:srgbClr val="FF0000"/>
                </a:solidFill>
                <a:latin typeface="Arial"/>
                <a:ea typeface="Times New Roman"/>
              </a:rPr>
              <a:t>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800" dirty="0">
                <a:latin typeface="Arial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3600" b="1" dirty="0">
                <a:latin typeface="Arial"/>
                <a:ea typeface="Times New Roman"/>
              </a:rPr>
              <a:t>* Types of data : </a:t>
            </a:r>
            <a:endParaRPr lang="en-US" sz="3200" b="1" dirty="0">
              <a:latin typeface="Times New Roman"/>
              <a:ea typeface="Times New Roman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dirty="0">
                <a:latin typeface="Arial"/>
                <a:ea typeface="Calibri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dirty="0">
                <a:latin typeface="Arial"/>
                <a:ea typeface="Calibri"/>
              </a:rPr>
              <a:t>There are two types of </a:t>
            </a:r>
            <a:r>
              <a:rPr lang="en-US" sz="2800" dirty="0" smtClean="0">
                <a:latin typeface="Arial"/>
                <a:ea typeface="Calibri"/>
              </a:rPr>
              <a:t>data: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endParaRPr lang="en-US" sz="2800" b="1" dirty="0" smtClean="0">
              <a:latin typeface="Arial"/>
              <a:ea typeface="Calibri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b="1" i="1" dirty="0" smtClean="0">
                <a:latin typeface="Arial"/>
                <a:ea typeface="Calibri"/>
              </a:rPr>
              <a:t>1/ </a:t>
            </a:r>
            <a:r>
              <a:rPr lang="en-US" sz="2800" b="1" i="1" dirty="0">
                <a:latin typeface="Arial"/>
                <a:ea typeface="Calibri"/>
              </a:rPr>
              <a:t>S</a:t>
            </a:r>
            <a:r>
              <a:rPr lang="en-US" sz="2800" b="1" i="1" dirty="0" smtClean="0">
                <a:latin typeface="Arial"/>
                <a:ea typeface="Calibri"/>
              </a:rPr>
              <a:t>ubjective data.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endParaRPr lang="en-US" sz="2800" b="1" i="1" dirty="0" smtClean="0">
              <a:latin typeface="Arial"/>
              <a:ea typeface="Calibri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None/>
              <a:tabLst>
                <a:tab pos="180340" algn="r"/>
              </a:tabLst>
            </a:pPr>
            <a:r>
              <a:rPr lang="en-US" sz="2800" b="1" i="1" dirty="0" smtClean="0">
                <a:latin typeface="Arial"/>
                <a:ea typeface="Calibri"/>
              </a:rPr>
              <a:t>2/ Objective data.</a:t>
            </a:r>
            <a:r>
              <a:rPr lang="en-US" sz="2800" b="1" dirty="0" smtClean="0">
                <a:latin typeface="Arial"/>
                <a:ea typeface="Calibri"/>
              </a:rPr>
              <a:t>.</a:t>
            </a:r>
            <a:endParaRPr lang="en-US" sz="2400" b="1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3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482</Words>
  <Application>Microsoft Office PowerPoint</Application>
  <PresentationFormat>عرض على الشاشة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Majalla UI</vt:lpstr>
      <vt:lpstr>Symbol</vt:lpstr>
      <vt:lpstr>Times New Roman</vt:lpstr>
      <vt:lpstr>Traditional Arabic</vt:lpstr>
      <vt:lpstr>Wingdings 2</vt:lpstr>
      <vt:lpstr>تدفق</vt:lpstr>
      <vt:lpstr>University of Basrah  College of Nursing</vt:lpstr>
      <vt:lpstr>Lecture no. 6</vt:lpstr>
      <vt:lpstr>objective</vt:lpstr>
      <vt:lpstr>Nursing Process</vt:lpstr>
      <vt:lpstr>Benefits of Nursing Process </vt:lpstr>
      <vt:lpstr> Characteristics of the Nursing Process </vt:lpstr>
      <vt:lpstr>  The Steps of the Nursing Process </vt:lpstr>
      <vt:lpstr>Assessment</vt:lpstr>
      <vt:lpstr>Data collection &amp; Data analysis</vt:lpstr>
      <vt:lpstr>Subjective data</vt:lpstr>
      <vt:lpstr>Objective data</vt:lpstr>
      <vt:lpstr>Sources of data</vt:lpstr>
      <vt:lpstr>Components of the Health Assessment</vt:lpstr>
      <vt:lpstr>Components of the Health Assessment</vt:lpstr>
      <vt:lpstr>-General inspection:</vt:lpstr>
      <vt:lpstr>B/ Systematic examination</vt:lpstr>
      <vt:lpstr>HOMEWORK</vt:lpstr>
      <vt:lpstr>Thank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41</cp:revision>
  <dcterms:created xsi:type="dcterms:W3CDTF">2022-09-17T06:54:58Z</dcterms:created>
  <dcterms:modified xsi:type="dcterms:W3CDTF">2023-04-26T18:08:09Z</dcterms:modified>
</cp:coreProperties>
</file>